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</p:sldMasterIdLst>
  <p:sldIdLst>
    <p:sldId id="256" r:id="rId5"/>
    <p:sldId id="259" r:id="rId6"/>
    <p:sldId id="260" r:id="rId7"/>
    <p:sldId id="261" r:id="rId8"/>
    <p:sldId id="262" r:id="rId9"/>
    <p:sldId id="265" r:id="rId10"/>
    <p:sldId id="294" r:id="rId11"/>
    <p:sldId id="293" r:id="rId12"/>
    <p:sldId id="295" r:id="rId13"/>
    <p:sldId id="296" r:id="rId14"/>
    <p:sldId id="297" r:id="rId15"/>
    <p:sldId id="288" r:id="rId16"/>
    <p:sldId id="298" r:id="rId17"/>
    <p:sldId id="279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389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6B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232"/>
        <p:guide pos="3894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2" Type="http://schemas.openxmlformats.org/officeDocument/2006/relationships/tags" Target="tags/tag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0" y="0"/>
            <a:ext cx="6384925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4" name="矩形 13"/>
          <p:cNvSpPr/>
          <p:nvPr/>
        </p:nvSpPr>
        <p:spPr>
          <a:xfrm>
            <a:off x="0" y="0"/>
            <a:ext cx="6384925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17" name="矩形 16"/>
          <p:cNvSpPr/>
          <p:nvPr/>
        </p:nvSpPr>
        <p:spPr>
          <a:xfrm>
            <a:off x="0" y="0"/>
            <a:ext cx="6384925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grpSp>
        <p:nvGrpSpPr>
          <p:cNvPr id="3077" name="组合 23"/>
          <p:cNvGrpSpPr/>
          <p:nvPr/>
        </p:nvGrpSpPr>
        <p:grpSpPr>
          <a:xfrm>
            <a:off x="-637" y="15875"/>
            <a:ext cx="8467092" cy="6896100"/>
            <a:chOff x="-58" y="-60"/>
            <a:chExt cx="13332" cy="10860"/>
          </a:xfrm>
        </p:grpSpPr>
        <p:sp>
          <p:nvSpPr>
            <p:cNvPr id="7" name="直角三角形 6"/>
            <p:cNvSpPr/>
            <p:nvPr/>
          </p:nvSpPr>
          <p:spPr>
            <a:xfrm rot="5400000">
              <a:off x="5956" y="3905"/>
              <a:ext cx="10860" cy="2931"/>
            </a:xfrm>
            <a:prstGeom prst="rt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grpSp>
          <p:nvGrpSpPr>
            <p:cNvPr id="3079" name="组合 19"/>
            <p:cNvGrpSpPr/>
            <p:nvPr/>
          </p:nvGrpSpPr>
          <p:grpSpPr>
            <a:xfrm>
              <a:off x="-58" y="-15"/>
              <a:ext cx="13332" cy="10800"/>
              <a:chOff x="-58" y="-15"/>
              <a:chExt cx="13332" cy="10800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-58" y="-15"/>
                <a:ext cx="10054" cy="10800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fontAlgn="base"/>
                <a:endParaRPr lang="zh-CN" altLang="en-US" strike="noStrike" noProof="1"/>
              </a:p>
            </p:txBody>
          </p:sp>
          <p:pic>
            <p:nvPicPr>
              <p:cNvPr id="22" name="图片 21" descr="05815E603799A29D53DDB1E0FAF_557A7220_102AD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96" y="3047"/>
                <a:ext cx="3278" cy="3278"/>
              </a:xfrm>
              <a:prstGeom prst="ellipse">
                <a:avLst/>
              </a:prstGeom>
              <a:solidFill>
                <a:schemeClr val="bg1"/>
              </a:solidFill>
            </p:spPr>
          </p:pic>
        </p:grpSp>
      </p:grpSp>
      <p:sp>
        <p:nvSpPr>
          <p:cNvPr id="25" name="矩形 24"/>
          <p:cNvSpPr/>
          <p:nvPr/>
        </p:nvSpPr>
        <p:spPr>
          <a:xfrm>
            <a:off x="984250" y="476250"/>
            <a:ext cx="127000" cy="13763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3083" name="文本框 25"/>
          <p:cNvSpPr txBox="1"/>
          <p:nvPr/>
        </p:nvSpPr>
        <p:spPr>
          <a:xfrm>
            <a:off x="1343025" y="620713"/>
            <a:ext cx="6450013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36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进程调度</a:t>
            </a:r>
            <a:endParaRPr lang="zh-CN" altLang="en-US" sz="360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84" name="文本框 26"/>
          <p:cNvSpPr txBox="1"/>
          <p:nvPr/>
        </p:nvSpPr>
        <p:spPr>
          <a:xfrm>
            <a:off x="1416050" y="1412875"/>
            <a:ext cx="137160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2800" b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实验四</a:t>
            </a:r>
            <a:endParaRPr lang="zh-CN" altLang="en-US" sz="2800" b="1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9" name="图片 28" descr="05815E603799A29D53DDB1E0FAF_557A7220_102A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369" y="3300729"/>
            <a:ext cx="384175" cy="384175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3086" name="文本框 29"/>
          <p:cNvSpPr txBox="1"/>
          <p:nvPr/>
        </p:nvSpPr>
        <p:spPr>
          <a:xfrm>
            <a:off x="1558925" y="3300413"/>
            <a:ext cx="439737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2400" b="1">
                <a:solidFill>
                  <a:srgbClr val="BFBFBF"/>
                </a:solidFill>
                <a:latin typeface="黑体" panose="02010609060101010101" charset="-122"/>
                <a:ea typeface="黑体" panose="02010609060101010101" charset="-122"/>
              </a:rPr>
              <a:t>赵方</a:t>
            </a:r>
            <a:endParaRPr lang="zh-CN" altLang="en-US" sz="2400" b="1">
              <a:solidFill>
                <a:srgbClr val="BFBFBF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1" name="图片 30" descr="05815E603799A29D53DDB1E0FAF_557A7220_102A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004" y="4004944"/>
            <a:ext cx="384175" cy="384175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2" name="图片 31" descr="05815E603799A29D53DDB1E0FAF_557A7220_102A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004" y="4653279"/>
            <a:ext cx="384175" cy="384175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3089" name="文本框 32"/>
          <p:cNvSpPr txBox="1"/>
          <p:nvPr/>
        </p:nvSpPr>
        <p:spPr>
          <a:xfrm>
            <a:off x="1631950" y="3967163"/>
            <a:ext cx="37433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2400" b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软件系统与工程教研中心</a:t>
            </a:r>
            <a:endParaRPr lang="zh-CN" altLang="en-US" sz="2400" b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90" name="文本框 33"/>
          <p:cNvSpPr txBox="1"/>
          <p:nvPr/>
        </p:nvSpPr>
        <p:spPr>
          <a:xfrm>
            <a:off x="1631950" y="4581525"/>
            <a:ext cx="374332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en-US" altLang="zh-CN" sz="2400" b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2022.4.20</a:t>
            </a:r>
            <a:endParaRPr lang="en-US" altLang="zh-CN" sz="2400" b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169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7172" name="标题 1"/>
          <p:cNvSpPr>
            <a:spLocks noGrp="1"/>
          </p:cNvSpPr>
          <p:nvPr>
            <p:ph type="title"/>
          </p:nvPr>
        </p:nvSpPr>
        <p:spPr>
          <a:xfrm>
            <a:off x="609600" y="260033"/>
            <a:ext cx="10972800" cy="1143000"/>
          </a:xfrm>
        </p:spPr>
        <p:txBody>
          <a:bodyPr anchor="ctr" anchorCtr="0"/>
          <a:p>
            <a:r>
              <a:rPr lang="zh-CN" altLang="en-US"/>
              <a:t>三、实验准备</a:t>
            </a:r>
            <a:r>
              <a:rPr lang="en-US" altLang="zh-CN"/>
              <a:t>-</a:t>
            </a:r>
            <a:r>
              <a:rPr lang="zh-CN" altLang="en-US" sz="3200">
                <a:sym typeface="+mn-ea"/>
              </a:rPr>
              <a:t>调度策略</a:t>
            </a:r>
            <a:endParaRPr lang="zh-CN" altLang="en-US" sz="3200"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381635" y="1557020"/>
            <a:ext cx="11200765" cy="28301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>
                <a:solidFill>
                  <a:srgbClr val="0070C0"/>
                </a:solidFill>
              </a:rPr>
              <a:t>（3）SCHED_RR</a:t>
            </a:r>
            <a:endParaRPr lang="zh-CN" altLang="en-US" sz="2800">
              <a:solidFill>
                <a:srgbClr val="0070C0"/>
              </a:solidFill>
            </a:endParaRPr>
          </a:p>
          <a:p>
            <a:pPr lvl="1">
              <a:spcBef>
                <a:spcPts val="1200"/>
              </a:spcBef>
            </a:pPr>
            <a:r>
              <a:rPr lang="zh-CN" altLang="en-US" sz="2400"/>
              <a:t>SCHED_RR 策略适用于对响应时间要求比较高，运行所需时间比较长的实时进程。</a:t>
            </a:r>
            <a:endParaRPr lang="zh-CN" altLang="en-US" sz="2400"/>
          </a:p>
          <a:p>
            <a:pPr lvl="1">
              <a:spcBef>
                <a:spcPts val="1200"/>
              </a:spcBef>
            </a:pPr>
            <a:r>
              <a:rPr lang="zh-CN" altLang="en-US" sz="2400"/>
              <a:t>采用该策略时，各实时进程按时间片轮流使用 CPU。</a:t>
            </a:r>
            <a:endParaRPr lang="zh-CN" altLang="en-US" sz="2400"/>
          </a:p>
          <a:p>
            <a:pPr lvl="1">
              <a:spcBef>
                <a:spcPts val="1200"/>
              </a:spcBef>
            </a:pPr>
            <a:r>
              <a:rPr lang="zh-CN" altLang="en-US" sz="2400"/>
              <a:t>当一个运行进程的时间片用完后，进程调度程序停止其运行并将其置于可运行队列的末尾。</a:t>
            </a:r>
            <a:endParaRPr lang="zh-CN" alt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169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7172" name="标题 1"/>
          <p:cNvSpPr>
            <a:spLocks noGrp="1"/>
          </p:cNvSpPr>
          <p:nvPr>
            <p:ph type="title"/>
          </p:nvPr>
        </p:nvSpPr>
        <p:spPr>
          <a:xfrm>
            <a:off x="609600" y="260033"/>
            <a:ext cx="10972800" cy="1143000"/>
          </a:xfrm>
        </p:spPr>
        <p:txBody>
          <a:bodyPr anchor="ctr" anchorCtr="0"/>
          <a:p>
            <a:r>
              <a:rPr lang="zh-CN" altLang="en-US"/>
              <a:t>三、实验准备</a:t>
            </a:r>
            <a:r>
              <a:rPr lang="en-US" altLang="zh-CN"/>
              <a:t>-</a:t>
            </a:r>
            <a:r>
              <a:rPr lang="zh-CN" altLang="en-US" sz="3200">
                <a:sym typeface="+mn-ea"/>
              </a:rPr>
              <a:t>相关函数 </a:t>
            </a:r>
            <a:endParaRPr lang="zh-CN" altLang="en-US" sz="3200"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335280" y="1485265"/>
            <a:ext cx="11200765" cy="44615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>
                <a:solidFill>
                  <a:srgbClr val="0070C0"/>
                </a:solidFill>
              </a:rPr>
              <a:t>（1）Schedule()函数 </a:t>
            </a:r>
            <a:endParaRPr lang="zh-CN" altLang="en-US" sz="2800">
              <a:solidFill>
                <a:srgbClr val="0070C0"/>
              </a:solidFill>
            </a:endParaRPr>
          </a:p>
          <a:p>
            <a:pPr lvl="1">
              <a:spcBef>
                <a:spcPts val="1200"/>
              </a:spcBef>
            </a:pPr>
            <a:r>
              <a:rPr lang="zh-CN" altLang="en-US" sz="2400"/>
              <a:t>Schedule()函数首先对所有任务（进程）进行检测，唤醒任何一个得到信号的任务。</a:t>
            </a:r>
            <a:endParaRPr lang="zh-CN" altLang="en-US" sz="2400"/>
          </a:p>
          <a:p>
            <a:pPr lvl="1">
              <a:spcBef>
                <a:spcPts val="1200"/>
              </a:spcBef>
            </a:pPr>
            <a:r>
              <a:rPr lang="zh-CN" altLang="en-US" sz="2400"/>
              <a:t>具体方法是针对任务数组中的每个任务，检查其报警定时值alarm。如果任务的alarm时间已经过期（alarm&lt;jiffies），则在它的信号位图中设置SIGALRM信号，然后清alarm值。</a:t>
            </a:r>
            <a:endParaRPr lang="zh-CN" altLang="en-US" sz="2400"/>
          </a:p>
          <a:p>
            <a:pPr lvl="1">
              <a:spcBef>
                <a:spcPts val="1200"/>
              </a:spcBef>
            </a:pPr>
            <a:r>
              <a:rPr lang="zh-CN" altLang="en-US" sz="2400"/>
              <a:t>jiffies是系统从开机开始算起的滴答数（10ms/滴答），在sched..h 中定义。</a:t>
            </a:r>
            <a:endParaRPr lang="zh-CN" altLang="en-US" sz="2400"/>
          </a:p>
          <a:p>
            <a:pPr lvl="1">
              <a:spcBef>
                <a:spcPts val="1200"/>
              </a:spcBef>
            </a:pPr>
            <a:r>
              <a:rPr lang="zh-CN" altLang="en-US" sz="2400"/>
              <a:t>如果进程的信号位图中除去被阻塞的信号外还有其他信号，并且任务处于可中断睡眠状态 （TASK_INTERRUPTIBLE），则置任务为就绪状态（TASK_RUNNING）。 </a:t>
            </a:r>
            <a:endParaRPr lang="zh-CN" altLang="en-US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169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7172" name="标题 1"/>
          <p:cNvSpPr>
            <a:spLocks noGrp="1"/>
          </p:cNvSpPr>
          <p:nvPr>
            <p:ph type="title"/>
          </p:nvPr>
        </p:nvSpPr>
        <p:spPr>
          <a:xfrm>
            <a:off x="609600" y="260033"/>
            <a:ext cx="10972800" cy="1143000"/>
          </a:xfrm>
        </p:spPr>
        <p:txBody>
          <a:bodyPr anchor="ctr" anchorCtr="0"/>
          <a:p>
            <a:r>
              <a:rPr lang="zh-CN" altLang="en-US"/>
              <a:t>三、实验准备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767080" y="1701165"/>
            <a:ext cx="9413240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spcBef>
                <a:spcPts val="1200"/>
              </a:spcBef>
            </a:pPr>
            <a:r>
              <a:rPr lang="zh-CN" altLang="en-US" sz="2800">
                <a:solidFill>
                  <a:srgbClr val="0070C0"/>
                </a:solidFill>
                <a:latin typeface="Times New Roman" panose="02020603050405020304" charset="0"/>
              </a:rPr>
              <a:t>（</a:t>
            </a:r>
            <a:r>
              <a:rPr lang="en-US" sz="2800">
                <a:solidFill>
                  <a:srgbClr val="0070C0"/>
                </a:solidFill>
                <a:latin typeface="Times New Roman" panose="02020603050405020304" charset="0"/>
              </a:rPr>
              <a:t>2</a:t>
            </a:r>
            <a:r>
              <a:rPr lang="zh-CN" sz="2800">
                <a:solidFill>
                  <a:srgbClr val="0070C0"/>
                </a:solidFill>
                <a:ea typeface="宋体" panose="02010600030101010101" pitchFamily="2" charset="-122"/>
              </a:rPr>
              <a:t>）</a:t>
            </a:r>
            <a:r>
              <a:rPr lang="en-US" sz="2800">
                <a:solidFill>
                  <a:srgbClr val="0070C0"/>
                </a:solidFill>
                <a:latin typeface="Times New Roman" panose="02020603050405020304" charset="0"/>
              </a:rPr>
              <a:t>sleep_on()</a:t>
            </a:r>
            <a:r>
              <a:rPr lang="zh-CN" sz="2800">
                <a:solidFill>
                  <a:srgbClr val="0070C0"/>
                </a:solidFill>
                <a:ea typeface="宋体" panose="02010600030101010101" pitchFamily="2" charset="-122"/>
              </a:rPr>
              <a:t>函数 </a:t>
            </a:r>
            <a:endParaRPr lang="en-US" sz="2400">
              <a:solidFill>
                <a:srgbClr val="0070C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charset="0"/>
              </a:rPr>
              <a:t>sleep_on()</a:t>
            </a:r>
            <a:r>
              <a:rPr lang="zh-CN" sz="2400">
                <a:ea typeface="宋体" panose="02010600030101010101" pitchFamily="2" charset="-122"/>
              </a:rPr>
              <a:t>函数的主要功能是当一个进程（或任务）所请求的资源正忙或不在内存中时暂时切换出去，放在等待队列中等待一段时间，当切换回来后再继续运行。</a:t>
            </a:r>
            <a:endParaRPr lang="zh-CN" sz="2400">
              <a:ea typeface="宋体" panose="02010600030101010101" pitchFamily="2" charset="-122"/>
            </a:endParaRP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sz="2400">
                <a:ea typeface="宋体" panose="02010600030101010101" pitchFamily="2" charset="-122"/>
              </a:rPr>
              <a:t>放入等待队列的方式是利用了函数中的</a:t>
            </a:r>
            <a:r>
              <a:rPr lang="en-US" sz="2400">
                <a:latin typeface="Times New Roman" panose="02020603050405020304" charset="0"/>
              </a:rPr>
              <a:t>tmp</a:t>
            </a:r>
            <a:r>
              <a:rPr lang="zh-CN" sz="2400">
                <a:ea typeface="宋体" panose="02010600030101010101" pitchFamily="2" charset="-122"/>
              </a:rPr>
              <a:t>指针作为各个正在等待任务的联系。 </a:t>
            </a:r>
            <a:endParaRPr lang="zh-CN" altLang="en-US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169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7172" name="标题 1"/>
          <p:cNvSpPr>
            <a:spLocks noGrp="1"/>
          </p:cNvSpPr>
          <p:nvPr>
            <p:ph type="title"/>
          </p:nvPr>
        </p:nvSpPr>
        <p:spPr>
          <a:xfrm>
            <a:off x="609600" y="260033"/>
            <a:ext cx="10972800" cy="1143000"/>
          </a:xfrm>
        </p:spPr>
        <p:txBody>
          <a:bodyPr anchor="ctr" anchorCtr="0"/>
          <a:p>
            <a:r>
              <a:rPr lang="zh-CN" altLang="en-US"/>
              <a:t>三、实验准备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767080" y="1701165"/>
            <a:ext cx="10041890" cy="31997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spcBef>
                <a:spcPts val="1200"/>
              </a:spcBef>
            </a:pPr>
            <a:r>
              <a:rPr sz="2800">
                <a:solidFill>
                  <a:srgbClr val="0070C0"/>
                </a:solidFill>
              </a:rPr>
              <a:t>3）wake_up()函数 </a:t>
            </a:r>
            <a:endParaRPr sz="2800">
              <a:solidFill>
                <a:srgbClr val="0070C0"/>
              </a:solidFill>
            </a:endParaRPr>
          </a:p>
          <a:p>
            <a:pPr lvl="1">
              <a:spcBef>
                <a:spcPts val="1200"/>
              </a:spcBef>
            </a:pPr>
            <a:r>
              <a:rPr sz="2400">
                <a:solidFill>
                  <a:schemeClr val="tx1"/>
                </a:solidFill>
              </a:rPr>
              <a:t>唤醒操作函数wake_up()把正在等待可用资源的指定任务置为就绪状态。该函数是一个通用唤醒函数。</a:t>
            </a:r>
            <a:endParaRPr sz="240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</a:pPr>
            <a:r>
              <a:rPr sz="2400">
                <a:solidFill>
                  <a:schemeClr val="tx1"/>
                </a:solidFill>
              </a:rPr>
              <a:t>在有些情况下，例如读取磁盘上的数据块，由于等待队列中的任何一个任务 都可能被先唤醒，因此还需要把被唤醒任务结构的指针置空。</a:t>
            </a:r>
            <a:endParaRPr sz="240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</a:pPr>
            <a:r>
              <a:rPr sz="2400">
                <a:solidFill>
                  <a:schemeClr val="tx1"/>
                </a:solidFill>
              </a:rPr>
              <a:t>这样，在其后进入睡眠的进程被唤醒而又重新执行sleep_on()时，就无需唤醒该进程了。</a:t>
            </a:r>
            <a:r>
              <a:rPr lang="zh-CN" sz="240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endParaRPr lang="zh-CN" altLang="en-US" sz="2400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45" y="16510"/>
            <a:ext cx="12182475" cy="68249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097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4100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4101" name="内容占位符 2"/>
          <p:cNvSpPr>
            <a:spLocks noGrp="1"/>
          </p:cNvSpPr>
          <p:nvPr>
            <p:ph idx="1"/>
          </p:nvPr>
        </p:nvSpPr>
        <p:spPr/>
        <p:txBody>
          <a:bodyPr anchor="t" anchorCtr="0"/>
          <a:p>
            <a:r>
              <a:rPr lang="zh-CN" altLang="en-US"/>
              <a:t>一、实验目的</a:t>
            </a:r>
            <a:endParaRPr lang="zh-CN" altLang="en-US"/>
          </a:p>
          <a:p>
            <a:r>
              <a:rPr lang="zh-CN" altLang="en-US"/>
              <a:t>二、实验内容</a:t>
            </a:r>
            <a:endParaRPr lang="zh-CN" altLang="en-US"/>
          </a:p>
          <a:p>
            <a:r>
              <a:rPr lang="zh-CN" altLang="en-US"/>
              <a:t>三、实验准备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121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5124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p>
            <a:r>
              <a:rPr lang="zh-CN" altLang="en-US"/>
              <a:t>一、实验目的</a:t>
            </a:r>
            <a:endParaRPr lang="zh-CN" altLang="en-US"/>
          </a:p>
        </p:txBody>
      </p:sp>
      <p:sp>
        <p:nvSpPr>
          <p:cNvPr id="5125" name="内容占位符 2"/>
          <p:cNvSpPr>
            <a:spLocks noGrp="1"/>
          </p:cNvSpPr>
          <p:nvPr>
            <p:ph idx="1"/>
          </p:nvPr>
        </p:nvSpPr>
        <p:spPr/>
        <p:txBody>
          <a:bodyPr anchor="t" anchorCtr="0"/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/>
              <a:t>理解 Linux 管理进程所用到的数据结构。</a:t>
            </a:r>
            <a:endParaRPr lang="zh-CN" altLang="en-US"/>
          </a:p>
          <a:p>
            <a:pPr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/>
              <a:t>理解 Linux 的进程调度算法的处理逻辑及其实现所用到的数据结构。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145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6148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p>
            <a:r>
              <a:rPr lang="zh-CN" altLang="en-US"/>
              <a:t>二、实验内容</a:t>
            </a:r>
            <a:endParaRPr lang="zh-CN" altLang="en-US"/>
          </a:p>
        </p:txBody>
      </p:sp>
      <p:sp>
        <p:nvSpPr>
          <p:cNvPr id="6149" name="内容占位符 2"/>
          <p:cNvSpPr>
            <a:spLocks noGrp="1"/>
          </p:cNvSpPr>
          <p:nvPr>
            <p:ph idx="1"/>
          </p:nvPr>
        </p:nvSpPr>
        <p:spPr>
          <a:xfrm>
            <a:off x="623570" y="1556703"/>
            <a:ext cx="10972800" cy="4525962"/>
          </a:xfrm>
        </p:spPr>
        <p:txBody>
          <a:bodyPr anchor="t" anchorCtr="0"/>
          <a:p>
            <a:pPr>
              <a:spcBef>
                <a:spcPts val="1200"/>
              </a:spcBef>
            </a:pPr>
            <a:r>
              <a:rPr lang="zh-CN" altLang="en-US"/>
              <a:t>通过查阅参考书或者上网找资料，熟悉/usr/src/linux下各子目录的内容，即所含 Linux源代码的情况。</a:t>
            </a:r>
            <a:endParaRPr lang="zh-CN" altLang="en-US"/>
          </a:p>
          <a:p>
            <a:pPr>
              <a:spcBef>
                <a:spcPts val="1200"/>
              </a:spcBef>
            </a:pPr>
            <a:r>
              <a:rPr lang="zh-CN" altLang="en-US"/>
              <a:t>分析 Linux 进程调度有关函数的源代码，主要是 schedule()函数，并且要对它们引用的头文件等一并分析。</a:t>
            </a:r>
            <a:endParaRPr lang="zh-CN" altLang="en-US"/>
          </a:p>
          <a:p>
            <a:pPr>
              <a:spcBef>
                <a:spcPts val="1200"/>
              </a:spcBef>
            </a:pPr>
            <a:r>
              <a:rPr lang="zh-CN" altLang="en-US"/>
              <a:t>实现 Linux 的进程调度算法及理解其实现所用的主要数据结构。</a:t>
            </a:r>
            <a:endParaRPr lang="zh-CN" altLang="en-US"/>
          </a:p>
          <a:p>
            <a:pPr>
              <a:spcBef>
                <a:spcPts val="1200"/>
              </a:spcBef>
            </a:pPr>
            <a:r>
              <a:rPr lang="zh-CN" altLang="en-US"/>
              <a:t>（可参考Linux0.11版本：https://github.com/Wangzhike/HIT-Linux-0.11</a:t>
            </a:r>
            <a:endParaRPr lang="zh-CN" altLang="en-US"/>
          </a:p>
          <a:p>
            <a:pPr>
              <a:spcBef>
                <a:spcPts val="1200"/>
              </a:spcBef>
            </a:pPr>
            <a:r>
              <a:rPr lang="zh-CN" altLang="en-US"/>
              <a:t>或者https://github.com/tinyclub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169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7172" name="标题 1"/>
          <p:cNvSpPr>
            <a:spLocks noGrp="1"/>
          </p:cNvSpPr>
          <p:nvPr>
            <p:ph type="title"/>
          </p:nvPr>
        </p:nvSpPr>
        <p:spPr>
          <a:xfrm>
            <a:off x="609600" y="260033"/>
            <a:ext cx="10972800" cy="1143000"/>
          </a:xfrm>
        </p:spPr>
        <p:txBody>
          <a:bodyPr anchor="ctr" anchorCtr="0"/>
          <a:p>
            <a:r>
              <a:rPr lang="zh-CN" altLang="en-US"/>
              <a:t>三、实验准备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911225" y="1701165"/>
            <a:ext cx="5080000" cy="304609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lnSpc>
                <a:spcPct val="150000"/>
              </a:lnSpc>
            </a:pPr>
            <a:r>
              <a:rPr lang="zh-CN" altLang="en-US" sz="3200"/>
              <a:t>Linux</a:t>
            </a:r>
            <a:r>
              <a:rPr lang="zh-CN" altLang="en-US" sz="3200">
                <a:ea typeface="宋体" panose="02010600030101010101" pitchFamily="2" charset="-122"/>
              </a:rPr>
              <a:t>进程状态的描述</a:t>
            </a:r>
            <a:endParaRPr lang="zh-CN" altLang="en-US" sz="3200"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/>
              <a:t>进程的虚拟地址空间</a:t>
            </a:r>
            <a:endParaRPr lang="zh-CN" altLang="en-US" sz="3200"/>
          </a:p>
          <a:p>
            <a:pPr>
              <a:lnSpc>
                <a:spcPct val="150000"/>
              </a:lnSpc>
            </a:pPr>
            <a:r>
              <a:rPr lang="zh-CN" altLang="en-US" sz="3200"/>
              <a:t>调度策略</a:t>
            </a:r>
            <a:endParaRPr lang="zh-CN" altLang="en-US" sz="3200"/>
          </a:p>
          <a:p>
            <a:pPr>
              <a:lnSpc>
                <a:spcPct val="150000"/>
              </a:lnSpc>
            </a:pPr>
            <a:r>
              <a:rPr lang="zh-CN" altLang="en-US" sz="3200"/>
              <a:t>相关函数 </a:t>
            </a:r>
            <a:endParaRPr lang="zh-CN" altLang="en-US" sz="3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169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7172" name="标题 1"/>
          <p:cNvSpPr>
            <a:spLocks noGrp="1"/>
          </p:cNvSpPr>
          <p:nvPr>
            <p:ph type="title"/>
          </p:nvPr>
        </p:nvSpPr>
        <p:spPr>
          <a:xfrm>
            <a:off x="623570" y="260668"/>
            <a:ext cx="10972800" cy="1143000"/>
          </a:xfrm>
        </p:spPr>
        <p:txBody>
          <a:bodyPr anchor="ctr" anchorCtr="0"/>
          <a:p>
            <a:r>
              <a:rPr lang="zh-CN" altLang="en-US"/>
              <a:t>三、实验准备</a:t>
            </a:r>
            <a:r>
              <a:rPr lang="en-US" altLang="zh-CN"/>
              <a:t>-</a:t>
            </a:r>
            <a:r>
              <a:rPr lang="zh-CN" altLang="en-US" sz="3200">
                <a:sym typeface="+mn-ea"/>
              </a:rPr>
              <a:t>Linux</a:t>
            </a:r>
            <a:r>
              <a:rPr lang="zh-CN" altLang="en-US" sz="3200">
                <a:ea typeface="宋体" panose="02010600030101010101" pitchFamily="2" charset="-122"/>
                <a:sym typeface="+mn-ea"/>
              </a:rPr>
              <a:t>进程状态的描述</a:t>
            </a:r>
            <a:endParaRPr lang="en-US" altLang="zh-CN" sz="3200"/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695325" y="2204720"/>
            <a:ext cx="10922635" cy="43999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Times New Roman" panose="02020603050405020304" charset="0"/>
              </a:rPr>
              <a:t>TASK_RUNNING</a:t>
            </a:r>
            <a:r>
              <a:rPr lang="zh-CN" sz="2400">
                <a:ea typeface="宋体" panose="02010600030101010101" pitchFamily="2" charset="-122"/>
              </a:rPr>
              <a:t>：</a:t>
            </a:r>
            <a:r>
              <a:rPr lang="zh-CN" sz="2400">
                <a:solidFill>
                  <a:srgbClr val="7030A0"/>
                </a:solidFill>
                <a:ea typeface="宋体" panose="02010600030101010101" pitchFamily="2" charset="-122"/>
              </a:rPr>
              <a:t>可运行状态</a:t>
            </a:r>
            <a:r>
              <a:rPr lang="zh-CN" sz="2400">
                <a:ea typeface="宋体" panose="02010600030101010101" pitchFamily="2" charset="-122"/>
              </a:rPr>
              <a:t>。处于该状态的进程可以被调度执行而成为当前进程。</a:t>
            </a:r>
            <a:endParaRPr lang="zh-CN" sz="2400">
              <a:ea typeface="宋体" panose="02010600030101010101" pitchFamily="2" charset="-122"/>
            </a:endParaRP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Times New Roman" panose="02020603050405020304" charset="0"/>
              </a:rPr>
              <a:t>TASK_INTERRUPTIBLE</a:t>
            </a:r>
            <a:r>
              <a:rPr lang="zh-CN" sz="2400">
                <a:ea typeface="宋体" panose="02010600030101010101" pitchFamily="2" charset="-122"/>
              </a:rPr>
              <a:t>：</a:t>
            </a:r>
            <a:r>
              <a:rPr lang="zh-CN" sz="2400">
                <a:solidFill>
                  <a:srgbClr val="7030A0"/>
                </a:solidFill>
                <a:ea typeface="宋体" panose="02010600030101010101" pitchFamily="2" charset="-122"/>
              </a:rPr>
              <a:t>可中断的睡眠状态</a:t>
            </a:r>
            <a:r>
              <a:rPr lang="zh-CN" sz="2400">
                <a:ea typeface="宋体" panose="02010600030101010101" pitchFamily="2" charset="-122"/>
              </a:rPr>
              <a:t>。处于该状态的进程在所需资源有效时被唤醒，也可以通过信号或定时中断唤醒。</a:t>
            </a:r>
            <a:endParaRPr lang="zh-CN" sz="2400">
              <a:ea typeface="宋体" panose="02010600030101010101" pitchFamily="2" charset="-122"/>
            </a:endParaRP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Times New Roman" panose="02020603050405020304" charset="0"/>
              </a:rPr>
              <a:t>TASK_UNINTERRUPTIBLE</a:t>
            </a:r>
            <a:r>
              <a:rPr lang="zh-CN" sz="2400">
                <a:ea typeface="宋体" panose="02010600030101010101" pitchFamily="2" charset="-122"/>
              </a:rPr>
              <a:t>：</a:t>
            </a:r>
            <a:r>
              <a:rPr lang="zh-CN" sz="2400">
                <a:solidFill>
                  <a:srgbClr val="7030A0"/>
                </a:solidFill>
                <a:ea typeface="宋体" panose="02010600030101010101" pitchFamily="2" charset="-122"/>
              </a:rPr>
              <a:t>不可中断的睡眠状态</a:t>
            </a:r>
            <a:r>
              <a:rPr lang="zh-CN" sz="2400">
                <a:ea typeface="宋体" panose="02010600030101010101" pitchFamily="2" charset="-122"/>
              </a:rPr>
              <a:t>。处于该状态的进程仅当所需资源有效时被唤醒。</a:t>
            </a:r>
            <a:endParaRPr lang="zh-CN" sz="2400">
              <a:ea typeface="宋体" panose="02010600030101010101" pitchFamily="2" charset="-122"/>
            </a:endParaRP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Times New Roman" panose="02020603050405020304" charset="0"/>
              </a:rPr>
              <a:t>TASK_ZOMBIE</a:t>
            </a:r>
            <a:r>
              <a:rPr lang="zh-CN" sz="2400">
                <a:ea typeface="宋体" panose="02010600030101010101" pitchFamily="2" charset="-122"/>
              </a:rPr>
              <a:t>：</a:t>
            </a:r>
            <a:r>
              <a:rPr lang="zh-CN" sz="2400">
                <a:solidFill>
                  <a:srgbClr val="7030A0"/>
                </a:solidFill>
                <a:ea typeface="宋体" panose="02010600030101010101" pitchFamily="2" charset="-122"/>
              </a:rPr>
              <a:t>僵死状态</a:t>
            </a:r>
            <a:r>
              <a:rPr lang="zh-CN" sz="2400">
                <a:ea typeface="宋体" panose="02010600030101010101" pitchFamily="2" charset="-122"/>
              </a:rPr>
              <a:t>。表示进程结束且已释放资源，但其 </a:t>
            </a:r>
            <a:r>
              <a:rPr lang="en-US" sz="2400">
                <a:latin typeface="Times New Roman" panose="02020603050405020304" charset="0"/>
              </a:rPr>
              <a:t>task_struct </a:t>
            </a:r>
            <a:r>
              <a:rPr lang="zh-CN" sz="2400">
                <a:ea typeface="宋体" panose="02010600030101010101" pitchFamily="2" charset="-122"/>
              </a:rPr>
              <a:t>仍未释放。</a:t>
            </a:r>
            <a:endParaRPr lang="zh-CN" sz="2400">
              <a:ea typeface="宋体" panose="02010600030101010101" pitchFamily="2" charset="-122"/>
            </a:endParaRP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latin typeface="Times New Roman" panose="02020603050405020304" charset="0"/>
              </a:rPr>
              <a:t>TASK_STOPPED</a:t>
            </a:r>
            <a:r>
              <a:rPr lang="zh-CN" sz="2400">
                <a:ea typeface="宋体" panose="02010600030101010101" pitchFamily="2" charset="-122"/>
              </a:rPr>
              <a:t>：</a:t>
            </a:r>
            <a:r>
              <a:rPr lang="zh-CN" sz="2400">
                <a:solidFill>
                  <a:srgbClr val="7030A0"/>
                </a:solidFill>
                <a:ea typeface="宋体" panose="02010600030101010101" pitchFamily="2" charset="-122"/>
              </a:rPr>
              <a:t>暂停状态</a:t>
            </a:r>
            <a:r>
              <a:rPr lang="zh-CN" sz="2400">
                <a:ea typeface="宋体" panose="02010600030101010101" pitchFamily="2" charset="-122"/>
              </a:rPr>
              <a:t>。处于该状态的进程通过其他进程的信号才能被唤醒。</a:t>
            </a:r>
            <a:endParaRPr lang="zh-CN" altLang="en-US" sz="2400"/>
          </a:p>
        </p:txBody>
      </p:sp>
      <p:sp>
        <p:nvSpPr>
          <p:cNvPr id="9" name="文本框 8"/>
          <p:cNvSpPr txBox="1"/>
          <p:nvPr/>
        </p:nvSpPr>
        <p:spPr>
          <a:xfrm>
            <a:off x="408305" y="1412875"/>
            <a:ext cx="6357620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6700"/>
            <a:r>
              <a:rPr lang="en-US" sz="2800" b="1">
                <a:solidFill>
                  <a:schemeClr val="tx1"/>
                </a:solidFill>
                <a:latin typeface="Times New Roman" panose="02020603050405020304" charset="0"/>
              </a:rPr>
              <a:t>Linux</a:t>
            </a:r>
            <a:r>
              <a:rPr lang="zh-CN" sz="2800" b="1">
                <a:solidFill>
                  <a:schemeClr val="tx1"/>
                </a:solidFill>
                <a:ea typeface="宋体" panose="02010600030101010101" pitchFamily="2" charset="-122"/>
              </a:rPr>
              <a:t>将进程状态描述为如下五种：</a:t>
            </a:r>
            <a:endParaRPr lang="zh-CN" altLang="en-US" sz="2800" b="1">
              <a:solidFill>
                <a:schemeClr val="tx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169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7172" name="标题 1"/>
          <p:cNvSpPr>
            <a:spLocks noGrp="1"/>
          </p:cNvSpPr>
          <p:nvPr>
            <p:ph type="title"/>
          </p:nvPr>
        </p:nvSpPr>
        <p:spPr>
          <a:xfrm>
            <a:off x="609600" y="260033"/>
            <a:ext cx="10972800" cy="1143000"/>
          </a:xfrm>
        </p:spPr>
        <p:txBody>
          <a:bodyPr anchor="ctr" anchorCtr="0"/>
          <a:p>
            <a:r>
              <a:rPr lang="zh-CN" altLang="en-US"/>
              <a:t>三、实验准备</a:t>
            </a:r>
            <a:r>
              <a:rPr lang="en-US" altLang="zh-CN"/>
              <a:t>-</a:t>
            </a:r>
            <a:r>
              <a:rPr lang="zh-CN" altLang="en-US" sz="3200">
                <a:sym typeface="+mn-ea"/>
              </a:rPr>
              <a:t>进程的虚拟地址空间</a:t>
            </a:r>
            <a:endParaRPr lang="en-US" altLang="zh-CN" sz="3200"/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479425" y="1268730"/>
            <a:ext cx="11141075" cy="41541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sz="2400">
                <a:ea typeface="宋体" panose="02010600030101010101" pitchFamily="2" charset="-122"/>
              </a:rPr>
              <a:t>调度方式</a:t>
            </a:r>
            <a:r>
              <a:rPr lang="en-US" sz="2400">
                <a:latin typeface="Times New Roman" panose="02020603050405020304" charset="0"/>
              </a:rPr>
              <a:t>Linux</a:t>
            </a:r>
            <a:r>
              <a:rPr lang="zh-CN" sz="2400">
                <a:ea typeface="宋体" panose="02010600030101010101" pitchFamily="2" charset="-122"/>
              </a:rPr>
              <a:t>中的每个进程都分配有一个相对独立的虚拟地址空间。该虚存空间分为两部分：</a:t>
            </a:r>
            <a:endParaRPr lang="zh-CN" sz="2400">
              <a:ea typeface="宋体" panose="02010600030101010101" pitchFamily="2" charset="-122"/>
            </a:endParaRPr>
          </a:p>
          <a:p>
            <a:pPr lvl="1"/>
            <a:r>
              <a:rPr lang="zh-CN" sz="2400">
                <a:solidFill>
                  <a:srgbClr val="0070C0"/>
                </a:solidFill>
                <a:ea typeface="宋体" panose="02010600030101010101" pitchFamily="2" charset="-122"/>
              </a:rPr>
              <a:t>用户空间</a:t>
            </a:r>
            <a:r>
              <a:rPr lang="zh-CN" sz="2400">
                <a:ea typeface="宋体" panose="02010600030101010101" pitchFamily="2" charset="-122"/>
              </a:rPr>
              <a:t>包含了进程本身的代码和数据；</a:t>
            </a:r>
            <a:endParaRPr lang="zh-CN" sz="2400">
              <a:ea typeface="宋体" panose="02010600030101010101" pitchFamily="2" charset="-122"/>
            </a:endParaRPr>
          </a:p>
          <a:p>
            <a:pPr lvl="1"/>
            <a:r>
              <a:rPr lang="zh-CN" sz="2400">
                <a:solidFill>
                  <a:srgbClr val="0070C0"/>
                </a:solidFill>
                <a:ea typeface="宋体" panose="02010600030101010101" pitchFamily="2" charset="-122"/>
              </a:rPr>
              <a:t>内核空间</a:t>
            </a:r>
            <a:r>
              <a:rPr lang="zh-CN" sz="2400">
                <a:ea typeface="宋体" panose="02010600030101010101" pitchFamily="2" charset="-122"/>
              </a:rPr>
              <a:t>包含了操作系统的代码和数据。</a:t>
            </a:r>
            <a:endParaRPr lang="zh-CN" sz="2400">
              <a:ea typeface="宋体" panose="02010600030101010101" pitchFamily="2" charset="-122"/>
            </a:endParaRPr>
          </a:p>
          <a:p>
            <a:pPr lvl="1"/>
            <a:endParaRPr lang="zh-CN" sz="2400">
              <a:ea typeface="宋体" panose="02010600030101010101" pitchFamily="2" charset="-122"/>
            </a:endParaRPr>
          </a:p>
          <a:p>
            <a:r>
              <a:rPr lang="en-US" sz="2400">
                <a:latin typeface="Times New Roman" panose="02020603050405020304" charset="0"/>
              </a:rPr>
              <a:t>Linux</a:t>
            </a:r>
            <a:r>
              <a:rPr lang="zh-CN" sz="2400">
                <a:ea typeface="宋体" panose="02010600030101010101" pitchFamily="2" charset="-122"/>
              </a:rPr>
              <a:t>采用</a:t>
            </a:r>
            <a:r>
              <a:rPr lang="en-US" sz="2400">
                <a:latin typeface="Times New Roman" panose="02020603050405020304" charset="0"/>
              </a:rPr>
              <a:t>“</a:t>
            </a:r>
            <a:r>
              <a:rPr lang="zh-CN" sz="2400">
                <a:ea typeface="宋体" panose="02010600030101010101" pitchFamily="2" charset="-122"/>
              </a:rPr>
              <a:t>有条件的可剥夺</a:t>
            </a:r>
            <a:r>
              <a:rPr lang="en-US" sz="2400">
                <a:latin typeface="Times New Roman" panose="02020603050405020304" charset="0"/>
              </a:rPr>
              <a:t>”</a:t>
            </a:r>
            <a:r>
              <a:rPr lang="zh-CN" sz="2400">
                <a:ea typeface="宋体" panose="02010600030101010101" pitchFamily="2" charset="-122"/>
              </a:rPr>
              <a:t>调度方式。</a:t>
            </a:r>
            <a:endParaRPr lang="zh-CN" sz="2400">
              <a:ea typeface="宋体" panose="02010600030101010101" pitchFamily="2" charset="-122"/>
            </a:endParaRPr>
          </a:p>
          <a:p>
            <a:pPr lvl="1"/>
            <a:r>
              <a:rPr lang="zh-CN" sz="2400">
                <a:solidFill>
                  <a:srgbClr val="0070C0"/>
                </a:solidFill>
                <a:sym typeface="+mn-ea"/>
              </a:rPr>
              <a:t>自愿调度</a:t>
            </a:r>
            <a:r>
              <a:rPr lang="zh-CN" sz="2400">
                <a:sym typeface="+mn-ea"/>
              </a:rPr>
              <a:t>：</a:t>
            </a:r>
            <a:r>
              <a:rPr lang="zh-CN" sz="2400">
                <a:ea typeface="宋体" panose="02010600030101010101" pitchFamily="2" charset="-122"/>
              </a:rPr>
              <a:t>对于普通进程，当其时间片结束时，调度程序挑选出下一个处于</a:t>
            </a:r>
            <a:r>
              <a:rPr lang="en-US" sz="2400">
                <a:latin typeface="Times New Roman" panose="02020603050405020304" charset="0"/>
              </a:rPr>
              <a:t>TASK_RUNNING</a:t>
            </a:r>
            <a:r>
              <a:rPr lang="zh-CN" sz="2400">
                <a:ea typeface="宋体" panose="02010600030101010101" pitchFamily="2" charset="-122"/>
              </a:rPr>
              <a:t>状态的进程作为当前进程。</a:t>
            </a:r>
            <a:endParaRPr lang="zh-CN" sz="2400">
              <a:ea typeface="宋体" panose="02010600030101010101" pitchFamily="2" charset="-122"/>
            </a:endParaRPr>
          </a:p>
          <a:p>
            <a:pPr lvl="1"/>
            <a:r>
              <a:rPr lang="zh-CN" sz="2400">
                <a:solidFill>
                  <a:srgbClr val="0070C0"/>
                </a:solidFill>
                <a:sym typeface="+mn-ea"/>
              </a:rPr>
              <a:t>强制调度</a:t>
            </a:r>
            <a:r>
              <a:rPr lang="zh-CN" sz="2400">
                <a:sym typeface="+mn-ea"/>
              </a:rPr>
              <a:t>：</a:t>
            </a:r>
            <a:r>
              <a:rPr lang="zh-CN" sz="2400">
                <a:ea typeface="宋体" panose="02010600030101010101" pitchFamily="2" charset="-122"/>
              </a:rPr>
              <a:t>对于实时进程，若其优先级足够高，则会从当前的运行进程中抢占</a:t>
            </a:r>
            <a:r>
              <a:rPr lang="en-US" sz="2400">
                <a:latin typeface="Times New Roman" panose="02020603050405020304" charset="0"/>
              </a:rPr>
              <a:t>CPU </a:t>
            </a:r>
            <a:r>
              <a:rPr lang="zh-CN" sz="2400">
                <a:ea typeface="宋体" panose="02010600030101010101" pitchFamily="2" charset="-122"/>
              </a:rPr>
              <a:t>成为新的当前进程。</a:t>
            </a:r>
            <a:endParaRPr lang="zh-CN" sz="2400">
              <a:ea typeface="宋体" panose="02010600030101010101" pitchFamily="2" charset="-122"/>
            </a:endParaRPr>
          </a:p>
          <a:p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479425" y="5157470"/>
            <a:ext cx="108851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>
                <a:sym typeface="+mn-ea"/>
              </a:rPr>
              <a:t>发生强制调度时的两种情况：</a:t>
            </a:r>
            <a:endParaRPr lang="zh-CN" sz="2400">
              <a:sym typeface="+mn-ea"/>
            </a:endParaRPr>
          </a:p>
          <a:p>
            <a:pPr lvl="1"/>
            <a:r>
              <a:rPr lang="zh-CN" sz="2400">
                <a:solidFill>
                  <a:srgbClr val="0070C0"/>
                </a:solidFill>
                <a:sym typeface="+mn-ea"/>
              </a:rPr>
              <a:t>若进程在用户空间中运行</a:t>
            </a:r>
            <a:r>
              <a:rPr lang="zh-CN" sz="2400">
                <a:sym typeface="+mn-ea"/>
              </a:rPr>
              <a:t>，就会直接被剥夺</a:t>
            </a:r>
            <a:r>
              <a:rPr lang="en-US" sz="2400">
                <a:latin typeface="Times New Roman" panose="02020603050405020304" charset="0"/>
                <a:sym typeface="+mn-ea"/>
              </a:rPr>
              <a:t>CPU</a:t>
            </a:r>
            <a:r>
              <a:rPr lang="zh-CN" sz="2400">
                <a:sym typeface="+mn-ea"/>
              </a:rPr>
              <a:t>；</a:t>
            </a:r>
            <a:endParaRPr lang="zh-CN" sz="2400">
              <a:ea typeface="宋体" panose="02010600030101010101" pitchFamily="2" charset="-122"/>
            </a:endParaRPr>
          </a:p>
          <a:p>
            <a:pPr lvl="1"/>
            <a:r>
              <a:rPr lang="zh-CN" sz="24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sym typeface="+mn-ea"/>
              </a:rPr>
              <a:t>若进程在内核空间中运行</a:t>
            </a:r>
            <a:r>
              <a:rPr lang="zh-CN" sz="2400">
                <a:sym typeface="+mn-ea"/>
              </a:rPr>
              <a:t>，即使迫切需要其放弃</a:t>
            </a:r>
            <a:r>
              <a:rPr lang="en-US" sz="2400">
                <a:latin typeface="Times New Roman" panose="02020603050405020304" charset="0"/>
                <a:sym typeface="+mn-ea"/>
              </a:rPr>
              <a:t>CPU</a:t>
            </a:r>
            <a:r>
              <a:rPr lang="zh-CN" sz="2400">
                <a:sym typeface="+mn-ea"/>
              </a:rPr>
              <a:t>，也仍要等到从它系统空间返回的前夕才被剥夺</a:t>
            </a:r>
            <a:r>
              <a:rPr lang="en-US" sz="2400">
                <a:latin typeface="Times New Roman" panose="02020603050405020304" charset="0"/>
                <a:sym typeface="+mn-ea"/>
              </a:rPr>
              <a:t>CPU</a:t>
            </a:r>
            <a:r>
              <a:rPr lang="zh-CN" sz="2400">
                <a:sym typeface="+mn-ea"/>
              </a:rPr>
              <a:t>。</a:t>
            </a:r>
            <a:endParaRPr lang="zh-CN" altLang="en-US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169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7172" name="标题 1"/>
          <p:cNvSpPr>
            <a:spLocks noGrp="1"/>
          </p:cNvSpPr>
          <p:nvPr>
            <p:ph type="title"/>
          </p:nvPr>
        </p:nvSpPr>
        <p:spPr>
          <a:xfrm>
            <a:off x="609600" y="260033"/>
            <a:ext cx="10972800" cy="1143000"/>
          </a:xfrm>
        </p:spPr>
        <p:txBody>
          <a:bodyPr anchor="ctr" anchorCtr="0"/>
          <a:p>
            <a:r>
              <a:rPr lang="zh-CN" altLang="en-US"/>
              <a:t>三、实验准备</a:t>
            </a:r>
            <a:r>
              <a:rPr lang="en-US" altLang="zh-CN"/>
              <a:t>-</a:t>
            </a:r>
            <a:r>
              <a:rPr lang="zh-CN" altLang="en-US" sz="3200">
                <a:sym typeface="+mn-ea"/>
              </a:rPr>
              <a:t>调度策略</a:t>
            </a:r>
            <a:endParaRPr lang="zh-CN" altLang="en-US" sz="3200"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381635" y="1557020"/>
            <a:ext cx="11064875" cy="29845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l">
              <a:buClrTx/>
              <a:buSzTx/>
              <a:buFontTx/>
            </a:pPr>
            <a:r>
              <a:rPr lang="zh-CN" altLang="en-US" sz="2800">
                <a:solidFill>
                  <a:srgbClr val="0070C0"/>
                </a:solidFill>
              </a:rPr>
              <a:t>（</a:t>
            </a:r>
            <a:r>
              <a:rPr lang="en-US" altLang="zh-CN" sz="2800">
                <a:solidFill>
                  <a:srgbClr val="0070C0"/>
                </a:solidFill>
              </a:rPr>
              <a:t>1</a:t>
            </a:r>
            <a:r>
              <a:rPr lang="zh-CN" altLang="en-US" sz="2800">
                <a:solidFill>
                  <a:srgbClr val="0070C0"/>
                </a:solidFill>
              </a:rPr>
              <a:t>）SCHED_OTHER</a:t>
            </a:r>
            <a:endParaRPr lang="zh-CN" altLang="en-US" sz="2800">
              <a:solidFill>
                <a:srgbClr val="0070C0"/>
              </a:solidFill>
            </a:endParaRPr>
          </a:p>
          <a:p>
            <a:pPr lvl="1" algn="l">
              <a:spcBef>
                <a:spcPts val="1200"/>
              </a:spcBef>
              <a:buClrTx/>
              <a:buSzTx/>
              <a:buFontTx/>
            </a:pPr>
            <a:r>
              <a:rPr lang="zh-CN" altLang="en-US" sz="2400"/>
              <a:t>SCHED_OTHER 是面向普通进程的时间片轮转策略。</a:t>
            </a:r>
            <a:endParaRPr lang="zh-CN" altLang="en-US" sz="2400"/>
          </a:p>
          <a:p>
            <a:pPr lvl="1" algn="l">
              <a:spcBef>
                <a:spcPts val="1200"/>
              </a:spcBef>
              <a:buClrTx/>
              <a:buSzTx/>
              <a:buFontTx/>
            </a:pPr>
            <a:r>
              <a:rPr lang="zh-CN" altLang="en-US" sz="2400"/>
              <a:t>采用该策略时，系统为处于TASK_RUNNING状态的每个进程分配一个时间片。</a:t>
            </a:r>
            <a:endParaRPr lang="zh-CN" altLang="en-US" sz="2400"/>
          </a:p>
          <a:p>
            <a:pPr lvl="1" algn="l">
              <a:spcBef>
                <a:spcPts val="1200"/>
              </a:spcBef>
              <a:buClrTx/>
              <a:buSzTx/>
              <a:buFontTx/>
            </a:pPr>
            <a:r>
              <a:rPr lang="zh-CN" altLang="en-US" sz="2400"/>
              <a:t>当时间片用完时，进程调度程序再选择下一个优先级相对较高的进程，并授予CPU 使用权。</a:t>
            </a:r>
            <a:endParaRPr lang="zh-CN" altLang="en-US" sz="2400"/>
          </a:p>
          <a:p>
            <a:pPr>
              <a:spcBef>
                <a:spcPts val="1200"/>
              </a:spcBef>
            </a:pPr>
            <a:endParaRPr lang="zh-CN" altLang="en-US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169" name="组合 8"/>
          <p:cNvGrpSpPr/>
          <p:nvPr/>
        </p:nvGrpSpPr>
        <p:grpSpPr>
          <a:xfrm>
            <a:off x="190500" y="117475"/>
            <a:ext cx="625475" cy="669925"/>
            <a:chOff x="301" y="184"/>
            <a:chExt cx="983" cy="1056"/>
          </a:xfrm>
        </p:grpSpPr>
        <p:sp>
          <p:nvSpPr>
            <p:cNvPr id="7" name="矩形 6"/>
            <p:cNvSpPr/>
            <p:nvPr/>
          </p:nvSpPr>
          <p:spPr>
            <a:xfrm>
              <a:off x="301" y="184"/>
              <a:ext cx="341" cy="34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  <p:sp>
          <p:nvSpPr>
            <p:cNvPr id="8" name="矩形 7"/>
            <p:cNvSpPr/>
            <p:nvPr/>
          </p:nvSpPr>
          <p:spPr>
            <a:xfrm>
              <a:off x="642" y="638"/>
              <a:ext cx="642" cy="60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7172" name="标题 1"/>
          <p:cNvSpPr>
            <a:spLocks noGrp="1"/>
          </p:cNvSpPr>
          <p:nvPr>
            <p:ph type="title"/>
          </p:nvPr>
        </p:nvSpPr>
        <p:spPr>
          <a:xfrm>
            <a:off x="609600" y="260033"/>
            <a:ext cx="10972800" cy="1143000"/>
          </a:xfrm>
        </p:spPr>
        <p:txBody>
          <a:bodyPr anchor="ctr" anchorCtr="0"/>
          <a:p>
            <a:r>
              <a:rPr lang="zh-CN" altLang="en-US"/>
              <a:t>三、实验准备</a:t>
            </a:r>
            <a:r>
              <a:rPr lang="en-US" altLang="zh-CN"/>
              <a:t>-</a:t>
            </a:r>
            <a:r>
              <a:rPr lang="zh-CN" altLang="en-US" sz="3200">
                <a:sym typeface="+mn-ea"/>
              </a:rPr>
              <a:t>调度策略</a:t>
            </a:r>
            <a:endParaRPr lang="zh-CN" altLang="en-US" sz="3200">
              <a:sym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90500" y="117475"/>
            <a:ext cx="217488" cy="2159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sp>
        <p:nvSpPr>
          <p:cNvPr id="6" name="矩形 5"/>
          <p:cNvSpPr/>
          <p:nvPr/>
        </p:nvSpPr>
        <p:spPr>
          <a:xfrm>
            <a:off x="407988" y="404813"/>
            <a:ext cx="407988" cy="38258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100000"/>
                </a:srgbClr>
              </a:clrFrom>
              <a:clrTo>
                <a:srgbClr val="00000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912985" y="177800"/>
            <a:ext cx="2028825" cy="6096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381635" y="1557020"/>
            <a:ext cx="10701655" cy="31997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zh-CN" altLang="en-US" sz="2800"/>
              <a:t>（2）</a:t>
            </a:r>
            <a:r>
              <a:rPr lang="zh-CN" altLang="en-US" sz="2800">
                <a:solidFill>
                  <a:srgbClr val="0070C0"/>
                </a:solidFill>
              </a:rPr>
              <a:t>SCHED_FIFO</a:t>
            </a:r>
            <a:endParaRPr lang="zh-CN" altLang="en-US" sz="2800"/>
          </a:p>
          <a:p>
            <a:pPr lvl="1">
              <a:spcBef>
                <a:spcPts val="1200"/>
              </a:spcBef>
            </a:pPr>
            <a:r>
              <a:rPr lang="zh-CN" altLang="en-US" sz="2400"/>
              <a:t>SCHED_FIFO 策略适用于对响应时间要求比较高，运行所需时间比较短的实时进程。</a:t>
            </a:r>
            <a:endParaRPr lang="zh-CN" altLang="en-US" sz="2400"/>
          </a:p>
          <a:p>
            <a:pPr lvl="1">
              <a:spcBef>
                <a:spcPts val="1200"/>
              </a:spcBef>
            </a:pPr>
            <a:r>
              <a:rPr lang="zh-CN" altLang="en-US" sz="2400"/>
              <a:t>采用该策略时，各实时进程按其进入可运行队列的顺序依次获得 CPU。</a:t>
            </a:r>
            <a:endParaRPr lang="zh-CN" altLang="en-US" sz="2400"/>
          </a:p>
          <a:p>
            <a:pPr lvl="1">
              <a:spcBef>
                <a:spcPts val="1200"/>
              </a:spcBef>
            </a:pPr>
            <a:r>
              <a:rPr lang="zh-CN" altLang="en-US" sz="2400"/>
              <a:t>除了因等待某个事件主动放弃CPU，或者出现优先级更高的进程而剥夺其CPU 之外，该进程将一直占用CPU运行。</a:t>
            </a:r>
            <a:endParaRPr lang="zh-CN" altLang="en-US" sz="2400"/>
          </a:p>
          <a:p>
            <a:pPr lvl="1"/>
            <a:endParaRPr lang="zh-CN" altLang="en-US" sz="24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jA0MWRmOTc4MzYwMzQwNjc4MWQwYzc2MzQ0YmRjMWYifQ=="/>
  <p:tag name="KSO_WPP_MARK_KEY" val="c53134be-89b8-4f75-9eb2-3d259b38ae8b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1997</Words>
  <Application>WPS 演示</Application>
  <PresentationFormat/>
  <Paragraphs>107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宋体</vt:lpstr>
      <vt:lpstr>Wingdings</vt:lpstr>
      <vt:lpstr>黑体</vt:lpstr>
      <vt:lpstr>Times New Roman</vt:lpstr>
      <vt:lpstr>微软雅黑</vt:lpstr>
      <vt:lpstr>Arial Unicode MS</vt:lpstr>
      <vt:lpstr>Calibri</vt:lpstr>
      <vt:lpstr>默认设计模板</vt:lpstr>
      <vt:lpstr>1_默认设计模板</vt:lpstr>
      <vt:lpstr>2_默认设计模板</vt:lpstr>
      <vt:lpstr>PowerPoint 演示文稿</vt:lpstr>
      <vt:lpstr>目录</vt:lpstr>
      <vt:lpstr>一、实验目的</vt:lpstr>
      <vt:lpstr>二、实验内容</vt:lpstr>
      <vt:lpstr>三、实验准备</vt:lpstr>
      <vt:lpstr>三、实验准备-Linux进程状态的描述</vt:lpstr>
      <vt:lpstr>三、实验准备-进程的虚拟地址空间</vt:lpstr>
      <vt:lpstr>三、实验准备-调度策略</vt:lpstr>
      <vt:lpstr>三、实验准备-调度策略</vt:lpstr>
      <vt:lpstr>三、实验准备-调度策略</vt:lpstr>
      <vt:lpstr>三、实验准备-相关函数 </vt:lpstr>
      <vt:lpstr>三、实验准备</vt:lpstr>
      <vt:lpstr>三、实验准备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kff</dc:creator>
  <cp:lastModifiedBy>白小天</cp:lastModifiedBy>
  <cp:revision>141</cp:revision>
  <dcterms:created xsi:type="dcterms:W3CDTF">2022-05-08T02:16:00Z</dcterms:created>
  <dcterms:modified xsi:type="dcterms:W3CDTF">2023-04-22T14:02:49Z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ICV">
    <vt:lpwstr>CDECD7ADC7BD4D14A103EB665EC4B22A_12</vt:lpwstr>
  </property>
</Properties>
</file>